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2D22-46AD-4960-8E3B-D09DFC045EC6}" v="269" dt="2019-11-29T18:42:01.826"/>
    <p1510:client id="{C5FFDFD2-CD67-43C2-8EA6-A64136DDE8A7}" v="834" dt="2019-11-29T18:51:02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4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0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4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thtrumpold.id.au/destech/?page_id=59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ircuit, computer&#10;&#10;Description generated with very high confidence">
            <a:extLst>
              <a:ext uri="{FF2B5EF4-FFF2-40B4-BE49-F238E27FC236}">
                <a16:creationId xmlns:a16="http://schemas.microsoft.com/office/drawing/2014/main" id="{15F930C8-3739-44E9-8BBD-A3B618A1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9221" b="123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Computer Science and the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Akash Singh and Émilie Mayodon</a:t>
            </a:r>
            <a:endParaRPr lang="en-US" sz="2000"/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B2734205-29D3-4962-B920-962DE0AA1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5" b="64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710AA-AE17-4FBE-A41E-C08CD86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Introduction</a:t>
            </a:r>
            <a:endParaRPr lang="en-US" sz="3600"/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42CF11-EDFA-49C3-8973-E07CC514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The future, employment, and salaries 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Business and company needs 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Impact on our everyday lives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ea typeface="+mn-lt"/>
                <a:cs typeface="+mn-lt"/>
              </a:rPr>
              <a:t>Ethical dilemma on privacy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D9EC-9C3D-46FC-8F64-00BCEA4C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4" y="86287"/>
            <a:ext cx="5037431" cy="9560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Careers and salaries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A19D3A-A976-4D75-B884-1D9588B7E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89768"/>
              </p:ext>
            </p:extLst>
          </p:nvPr>
        </p:nvGraphicFramePr>
        <p:xfrm>
          <a:off x="325243" y="1068658"/>
          <a:ext cx="5555693" cy="5622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9513">
                  <a:extLst>
                    <a:ext uri="{9D8B030D-6E8A-4147-A177-3AD203B41FA5}">
                      <a16:colId xmlns:a16="http://schemas.microsoft.com/office/drawing/2014/main" val="3097943253"/>
                    </a:ext>
                  </a:extLst>
                </a:gridCol>
                <a:gridCol w="2007455">
                  <a:extLst>
                    <a:ext uri="{9D8B030D-6E8A-4147-A177-3AD203B41FA5}">
                      <a16:colId xmlns:a16="http://schemas.microsoft.com/office/drawing/2014/main" val="2789090012"/>
                    </a:ext>
                  </a:extLst>
                </a:gridCol>
                <a:gridCol w="1588725">
                  <a:extLst>
                    <a:ext uri="{9D8B030D-6E8A-4147-A177-3AD203B41FA5}">
                      <a16:colId xmlns:a16="http://schemas.microsoft.com/office/drawing/2014/main" val="1800923187"/>
                    </a:ext>
                  </a:extLst>
                </a:gridCol>
              </a:tblGrid>
              <a:tr h="46771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Jobs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Average Salary (Entry-Level)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Annual Average Raise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9736473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$65,000.00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$1,690.00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08635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Database Administrator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$1,586.00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26765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Systems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$67,460.00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$1,753.96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300741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Systems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$67,000.00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$1,742.00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4977445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Web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$1,326.00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79769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Security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$64,600.00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$1,679.60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7554701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$91,000.00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$2,938.00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9673514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Programmer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$52,000.00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$2,531.10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1641890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Engineer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$77,000.00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$2,002.00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680659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Researcher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$86,000.00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$2,236.00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9963944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Video Game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$50,276.00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$1,307.18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0855405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Project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$86,126.00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$2,239.28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695729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Network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$104,650.00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$2,720.90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729878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Canadian Annual Interest Rate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2.60% (2019)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8023"/>
                  </a:ext>
                </a:extLst>
              </a:tr>
            </a:tbl>
          </a:graphicData>
        </a:graphic>
      </p:graphicFrame>
      <p:pic>
        <p:nvPicPr>
          <p:cNvPr id="12" name="Picture 1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E053808C-619F-4FD6-8F75-470E958D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99" y="1064750"/>
            <a:ext cx="6064859" cy="30744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B7880B-9D0F-4B72-9C13-9F3E4998D652}"/>
              </a:ext>
            </a:extLst>
          </p:cNvPr>
          <p:cNvSpPr txBox="1"/>
          <p:nvPr/>
        </p:nvSpPr>
        <p:spPr>
          <a:xfrm>
            <a:off x="6049242" y="4161560"/>
            <a:ext cx="609426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following diagram demonstrates the starting salary of common careers in the Computer Science Field, and its annual average raise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endParaRPr lang="en-US" sz="1600" dirty="0">
              <a:solidFill>
                <a:schemeClr val="bg1"/>
              </a:solidFill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current Canadian annual average salary increase is 2.60%, this leads to a greater pay growth. Jobs with a generally high demand tend to receive a bigger annual increase.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endParaRPr lang="en-US" sz="1600" dirty="0">
              <a:solidFill>
                <a:schemeClr val="bg1"/>
              </a:solidFill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As shown, computer network architect has the highest paying job with the highest annual increase, while video game developer, statistically, is the lowest paying job and with the lowest salary raise.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3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E9C5-B68B-46C9-9242-5DAFAA44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Degrees and Demands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CC31FFF-6E53-4F9A-8AF6-CAF920453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130239"/>
              </p:ext>
            </p:extLst>
          </p:nvPr>
        </p:nvGraphicFramePr>
        <p:xfrm>
          <a:off x="6469185" y="1366954"/>
          <a:ext cx="5505671" cy="5074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409">
                  <a:extLst>
                    <a:ext uri="{9D8B030D-6E8A-4147-A177-3AD203B41FA5}">
                      <a16:colId xmlns:a16="http://schemas.microsoft.com/office/drawing/2014/main" val="1548606311"/>
                    </a:ext>
                  </a:extLst>
                </a:gridCol>
                <a:gridCol w="1729189">
                  <a:extLst>
                    <a:ext uri="{9D8B030D-6E8A-4147-A177-3AD203B41FA5}">
                      <a16:colId xmlns:a16="http://schemas.microsoft.com/office/drawing/2014/main" val="659979522"/>
                    </a:ext>
                  </a:extLst>
                </a:gridCol>
                <a:gridCol w="1150073">
                  <a:extLst>
                    <a:ext uri="{9D8B030D-6E8A-4147-A177-3AD203B41FA5}">
                      <a16:colId xmlns:a16="http://schemas.microsoft.com/office/drawing/2014/main" val="4129524788"/>
                    </a:ext>
                  </a:extLst>
                </a:gridCol>
              </a:tblGrid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Jobs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Degree Required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Demands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4332490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22924997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Database Administrator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9%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7285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Systems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Bachelor's Degree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9%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4778425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Systems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634087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Web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Associate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13%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7926634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Security Analyst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32%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2405153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8%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923322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Programmer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-7%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77562921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Software Engineer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21%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192102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Information Researcher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Master's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16%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5830707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Video Game Developer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-40%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34639691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IT Project Manager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11%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407968"/>
                  </a:ext>
                </a:extLst>
              </a:tr>
              <a:tr h="362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Computer Network Architect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Bachelor's Degree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6%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4264342"/>
                  </a:ext>
                </a:extLst>
              </a:tr>
            </a:tbl>
          </a:graphicData>
        </a:graphic>
      </p:graphicFrame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51A5BF0-1795-4AC7-9154-04EE7A0D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25" y="1366954"/>
            <a:ext cx="4781204" cy="2911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A4449-3D74-469C-B219-04C75F2A0C99}"/>
              </a:ext>
            </a:extLst>
          </p:cNvPr>
          <p:cNvSpPr txBox="1"/>
          <p:nvPr/>
        </p:nvSpPr>
        <p:spPr>
          <a:xfrm>
            <a:off x="597795" y="4278883"/>
            <a:ext cx="54566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Most of the careers require a Bachelor’s Degree, while Information Researcher needs a Master’s Degree, and a Web Developer requires an Associate. 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This </a:t>
            </a:r>
            <a:r>
              <a:rPr lang="en-US" sz="1600" dirty="0">
                <a:solidFill>
                  <a:schemeClr val="bg1"/>
                </a:solidFill>
              </a:rPr>
              <a:t>waterfall chart shows the current percentage of demands for a list of common jobs in the Computer Science Field. 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Unfortunately, video game developers are in high decrease of demands, while information security analyst is soaring in demands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9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86DC-3C02-4989-A4E9-D5A67CF9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B7BB50-D0E1-497E-9B56-9A38A4C1B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742" y="325305"/>
            <a:ext cx="6613241" cy="63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AB915-D6ED-4478-BFDE-646222C7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Ethical Dilemma: Online Privacy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906759-7BAF-44FB-9092-E94E40432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539620"/>
              </p:ext>
            </p:extLst>
          </p:nvPr>
        </p:nvGraphicFramePr>
        <p:xfrm>
          <a:off x="1310268" y="2917902"/>
          <a:ext cx="9338084" cy="3494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538">
                  <a:extLst>
                    <a:ext uri="{9D8B030D-6E8A-4147-A177-3AD203B41FA5}">
                      <a16:colId xmlns:a16="http://schemas.microsoft.com/office/drawing/2014/main" val="2549695428"/>
                    </a:ext>
                  </a:extLst>
                </a:gridCol>
                <a:gridCol w="4013438">
                  <a:extLst>
                    <a:ext uri="{9D8B030D-6E8A-4147-A177-3AD203B41FA5}">
                      <a16:colId xmlns:a16="http://schemas.microsoft.com/office/drawing/2014/main" val="2682336021"/>
                    </a:ext>
                  </a:extLst>
                </a:gridCol>
                <a:gridCol w="3842108">
                  <a:extLst>
                    <a:ext uri="{9D8B030D-6E8A-4147-A177-3AD203B41FA5}">
                      <a16:colId xmlns:a16="http://schemas.microsoft.com/office/drawing/2014/main" val="3674169864"/>
                    </a:ext>
                  </a:extLst>
                </a:gridCol>
              </a:tblGrid>
              <a:tr h="4244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Gains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Losses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2358227959"/>
                  </a:ext>
                </a:extLst>
              </a:tr>
              <a:tr h="20233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Public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Public recognition (fame)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Express oneself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Entertainment purposes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Way to distract oneself from other problems</a:t>
                      </a:r>
                      <a:endParaRPr lang="en-US" sz="27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Intruding personal life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Cyberbullying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Leak of private information/photos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Circulation of fakes news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Trace everything back to you</a:t>
                      </a:r>
                      <a:endParaRPr lang="en-US" sz="27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808429038"/>
                  </a:ext>
                </a:extLst>
              </a:tr>
              <a:tr h="10462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Government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Stop online trafficking of photos 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Tracking potential criminals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surveillance of citizens (Big Brother, Edward Snowden)</a:t>
                      </a:r>
                      <a:endParaRPr lang="en-US" sz="27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Loss of public trust</a:t>
                      </a:r>
                      <a:endParaRPr lang="en-US" sz="2700">
                        <a:effectLst/>
                      </a:endParaRPr>
                    </a:p>
                  </a:txBody>
                  <a:tcPr marL="101527" marR="101527" marT="0" marB="0"/>
                </a:tc>
                <a:extLst>
                  <a:ext uri="{0D108BD9-81ED-4DB2-BD59-A6C34878D82A}">
                    <a16:rowId xmlns:a16="http://schemas.microsoft.com/office/drawing/2014/main" val="398842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7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CA741-3D04-40A4-9196-AEAB6D6D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Ethical Dilemma: Online Privacy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8BE43F-7665-47CF-B960-BBB8876AE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905693"/>
              </p:ext>
            </p:extLst>
          </p:nvPr>
        </p:nvGraphicFramePr>
        <p:xfrm>
          <a:off x="1421780" y="2899317"/>
          <a:ext cx="9204328" cy="3611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904">
                  <a:extLst>
                    <a:ext uri="{9D8B030D-6E8A-4147-A177-3AD203B41FA5}">
                      <a16:colId xmlns:a16="http://schemas.microsoft.com/office/drawing/2014/main" val="2745185162"/>
                    </a:ext>
                  </a:extLst>
                </a:gridCol>
                <a:gridCol w="3690427">
                  <a:extLst>
                    <a:ext uri="{9D8B030D-6E8A-4147-A177-3AD203B41FA5}">
                      <a16:colId xmlns:a16="http://schemas.microsoft.com/office/drawing/2014/main" val="616598386"/>
                    </a:ext>
                  </a:extLst>
                </a:gridCol>
                <a:gridCol w="4056997">
                  <a:extLst>
                    <a:ext uri="{9D8B030D-6E8A-4147-A177-3AD203B41FA5}">
                      <a16:colId xmlns:a16="http://schemas.microsoft.com/office/drawing/2014/main" val="2423572493"/>
                    </a:ext>
                  </a:extLst>
                </a:gridCol>
              </a:tblGrid>
              <a:tr h="3193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Duties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Public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Government</a:t>
                      </a: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1270205157"/>
                  </a:ext>
                </a:extLst>
              </a:tr>
              <a:tr h="15390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Public</a:t>
                      </a:r>
                      <a:endParaRPr lang="en-US" sz="2500" dirty="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Report share of unwanted private information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Don’t cyberbully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Think twice before posting online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Check the reliability of the sources </a:t>
                      </a: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Report scams and cyber crimes</a:t>
                      </a:r>
                      <a:endParaRPr lang="en-US" sz="2600" dirty="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2069721471"/>
                  </a:ext>
                </a:extLst>
              </a:tr>
              <a:tr h="127294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Government</a:t>
                      </a:r>
                      <a:endParaRPr lang="en-US" sz="2600" dirty="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 honest about the surveillance system</a:t>
                      </a:r>
                      <a:endParaRPr lang="en-US" sz="26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Provide a safe place </a:t>
                      </a: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Filter what should be watched and registered</a:t>
                      </a:r>
                      <a:endParaRPr lang="en-US" sz="2600" dirty="0">
                        <a:effectLst/>
                      </a:endParaRP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endParaRPr lang="en-US" sz="2600">
                        <a:effectLst/>
                      </a:endParaRPr>
                    </a:p>
                  </a:txBody>
                  <a:tcPr marL="99796" marR="99796" marT="0" marB="0"/>
                </a:tc>
                <a:extLst>
                  <a:ext uri="{0D108BD9-81ED-4DB2-BD59-A6C34878D82A}">
                    <a16:rowId xmlns:a16="http://schemas.microsoft.com/office/drawing/2014/main" val="345322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15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sitting, light, standing, blue&#10;&#10;Description generated with very high confidence">
            <a:extLst>
              <a:ext uri="{FF2B5EF4-FFF2-40B4-BE49-F238E27FC236}">
                <a16:creationId xmlns:a16="http://schemas.microsoft.com/office/drawing/2014/main" id="{3B154064-283C-4227-8BF2-F511E1B2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682" b="110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88FCB-F544-4A7A-9A52-A8A7CB99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EE1A-A0BE-4BDA-8633-E14AA35E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Different paths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Ethical topics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00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04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468</Words>
  <Application>Microsoft Office PowerPoint</Application>
  <PresentationFormat>Widescreen</PresentationFormat>
  <Paragraphs>144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Computer Science and the Future</vt:lpstr>
      <vt:lpstr>Introduction</vt:lpstr>
      <vt:lpstr>Careers and salaries</vt:lpstr>
      <vt:lpstr>Degrees and Demands</vt:lpstr>
      <vt:lpstr>ER Diagram</vt:lpstr>
      <vt:lpstr>Ethical Dilemma: Online Privacy</vt:lpstr>
      <vt:lpstr>Ethical Dilemma: Online Privacy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cstuser</cp:lastModifiedBy>
  <cp:revision>125</cp:revision>
  <dcterms:created xsi:type="dcterms:W3CDTF">2019-11-29T18:10:49Z</dcterms:created>
  <dcterms:modified xsi:type="dcterms:W3CDTF">2019-12-03T19:57:25Z</dcterms:modified>
</cp:coreProperties>
</file>